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6b8c8e2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86b8c8e2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86b8c8e2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86b8c8e2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86b8c8e2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86b8c8e2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088b238e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088b238e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088b238e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088b238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088b238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088b238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088b238e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088b238e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d0d86c7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d0d86c7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088b238e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088b238e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088b238e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088b238e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d0d86c74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d0d86c7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088b238e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088b238e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d0d86c7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d0d86c7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088b238e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088b238e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d0d86c74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d0d86c74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043df57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043df57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86b8c8e2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86b8c8e2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15.gif"/><Relationship Id="rId7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hyperlink" Target="https://github.com/Image-Py/sknw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Relationship Id="rId8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hyperlink" Target="https://github.com/petermr" TargetMode="External"/><Relationship Id="rId5" Type="http://schemas.openxmlformats.org/officeDocument/2006/relationships/hyperlink" Target="https://github.com/petermr/pyamiimage" TargetMode="External"/><Relationship Id="rId6" Type="http://schemas.openxmlformats.org/officeDocument/2006/relationships/hyperlink" Target="https://github.com/petermr/pyamiimage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5" Type="http://schemas.openxmlformats.org/officeDocument/2006/relationships/hyperlink" Target="https://github.com/tesseract-ocr" TargetMode="External"/><Relationship Id="rId6" Type="http://schemas.openxmlformats.org/officeDocument/2006/relationships/hyperlink" Target="https://github.com/tesseract-ocr/tesseract" TargetMode="External"/><Relationship Id="rId7" Type="http://schemas.openxmlformats.org/officeDocument/2006/relationships/hyperlink" Target="https://github.com/tesseract-ocr/tesseract" TargetMode="External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732900" y="1732950"/>
            <a:ext cx="7678200" cy="12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/>
              <a:t>Extraction of </a:t>
            </a:r>
            <a:endParaRPr sz="2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>
                <a:solidFill>
                  <a:srgbClr val="990000"/>
                </a:solidFill>
              </a:rPr>
              <a:t>Biosynthetic Pathways</a:t>
            </a:r>
            <a:endParaRPr sz="2280">
              <a:solidFill>
                <a:srgbClr val="99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/>
              <a:t> from </a:t>
            </a:r>
            <a:r>
              <a:rPr lang="en" sz="2280">
                <a:solidFill>
                  <a:srgbClr val="073763"/>
                </a:solidFill>
              </a:rPr>
              <a:t>Images</a:t>
            </a:r>
            <a:endParaRPr sz="2280">
              <a:solidFill>
                <a:srgbClr val="073763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rot="3">
            <a:off x="732901" y="620776"/>
            <a:ext cx="3080001" cy="102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 amt="28000"/>
          </a:blip>
          <a:stretch>
            <a:fillRect/>
          </a:stretch>
        </p:blipFill>
        <p:spPr>
          <a:xfrm>
            <a:off x="3732575" y="3498600"/>
            <a:ext cx="4752801" cy="12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113250" y="2939925"/>
            <a:ext cx="291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6666"/>
                </a:solidFill>
              </a:rPr>
              <a:t>Anubhab Chakraborty</a:t>
            </a:r>
            <a:endParaRPr sz="1700">
              <a:solidFill>
                <a:srgbClr val="666666"/>
              </a:solidFill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2029925" y="2933625"/>
            <a:ext cx="510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27855" l="7248" r="12307" t="23693"/>
          <a:stretch/>
        </p:blipFill>
        <p:spPr>
          <a:xfrm>
            <a:off x="3351875" y="1025750"/>
            <a:ext cx="3791551" cy="1190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29083" l="11741" r="17013" t="28631"/>
          <a:stretch/>
        </p:blipFill>
        <p:spPr>
          <a:xfrm>
            <a:off x="3351875" y="3419691"/>
            <a:ext cx="3791551" cy="117358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7" name="Google Shape;137;p22"/>
          <p:cNvCxnSpPr>
            <a:stCxn id="135" idx="2"/>
            <a:endCxn id="136" idx="0"/>
          </p:cNvCxnSpPr>
          <p:nvPr/>
        </p:nvCxnSpPr>
        <p:spPr>
          <a:xfrm>
            <a:off x="5247650" y="2216625"/>
            <a:ext cx="0" cy="12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100" y="2451800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4199750" y="2618050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97525" y="139125"/>
            <a:ext cx="413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Geometric </a:t>
            </a:r>
            <a:r>
              <a:rPr lang="en" sz="1800">
                <a:solidFill>
                  <a:schemeClr val="dk2"/>
                </a:solidFill>
              </a:rPr>
              <a:t>Phrase Detection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2164325" y="1459725"/>
            <a:ext cx="12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Words: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2088125" y="3745725"/>
            <a:ext cx="120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Phrases</a:t>
            </a:r>
            <a:r>
              <a:rPr lang="en"/>
              <a:t>:</a:t>
            </a:r>
            <a:endParaRPr/>
          </a:p>
        </p:txBody>
      </p:sp>
      <p:sp>
        <p:nvSpPr>
          <p:cNvPr id="143" name="Google Shape;143;p22"/>
          <p:cNvSpPr/>
          <p:nvPr/>
        </p:nvSpPr>
        <p:spPr>
          <a:xfrm rot="10800000">
            <a:off x="4190325" y="1053190"/>
            <a:ext cx="1108000" cy="244250"/>
          </a:xfrm>
          <a:custGeom>
            <a:rect b="b" l="l" r="r" t="t"/>
            <a:pathLst>
              <a:path extrusionOk="0" h="9770" w="44320">
                <a:moveTo>
                  <a:pt x="0" y="407"/>
                </a:moveTo>
                <a:cubicBezTo>
                  <a:pt x="8197" y="12699"/>
                  <a:pt x="37706" y="13211"/>
                  <a:pt x="4432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  <p:sp>
        <p:nvSpPr>
          <p:cNvPr id="144" name="Google Shape;144;p22"/>
          <p:cNvSpPr/>
          <p:nvPr/>
        </p:nvSpPr>
        <p:spPr>
          <a:xfrm>
            <a:off x="4037950" y="1891375"/>
            <a:ext cx="640313" cy="244250"/>
          </a:xfrm>
          <a:custGeom>
            <a:rect b="b" l="l" r="r" t="t"/>
            <a:pathLst>
              <a:path extrusionOk="0" h="9770" w="44320">
                <a:moveTo>
                  <a:pt x="0" y="407"/>
                </a:moveTo>
                <a:cubicBezTo>
                  <a:pt x="8197" y="12699"/>
                  <a:pt x="37706" y="13211"/>
                  <a:pt x="44320" y="0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29083" l="11741" r="17013" t="28631"/>
          <a:stretch/>
        </p:blipFill>
        <p:spPr>
          <a:xfrm>
            <a:off x="1298750" y="954691"/>
            <a:ext cx="3791551" cy="117358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3"/>
          <p:cNvSpPr txBox="1"/>
          <p:nvPr/>
        </p:nvSpPr>
        <p:spPr>
          <a:xfrm>
            <a:off x="3798700" y="2889000"/>
            <a:ext cx="4392300" cy="156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Wikidata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https://www.wikidata.org/wiki/Q410754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KEGG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https://www.genome.jp/entry/1.1.1.1</a:t>
            </a:r>
            <a:endParaRPr sz="1800"/>
          </a:p>
        </p:txBody>
      </p:sp>
      <p:cxnSp>
        <p:nvCxnSpPr>
          <p:cNvPr id="151" name="Google Shape;151;p23"/>
          <p:cNvCxnSpPr>
            <a:stCxn id="149" idx="2"/>
            <a:endCxn id="150" idx="1"/>
          </p:cNvCxnSpPr>
          <p:nvPr/>
        </p:nvCxnSpPr>
        <p:spPr>
          <a:xfrm flipH="1" rot="-5400000">
            <a:off x="2723825" y="2598974"/>
            <a:ext cx="1545600" cy="6042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650" y="23298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2076300" y="2496125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926" y="2249533"/>
            <a:ext cx="732750" cy="51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4675" y="2249516"/>
            <a:ext cx="604200" cy="433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0218" y="2209727"/>
            <a:ext cx="1142331" cy="5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316925" y="225675"/>
            <a:ext cx="492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Wikidata/KEGG/PubChem Lookup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50" y="593188"/>
            <a:ext cx="4760924" cy="4414334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" name="Google Shape;163;p24"/>
          <p:cNvSpPr/>
          <p:nvPr/>
        </p:nvSpPr>
        <p:spPr>
          <a:xfrm>
            <a:off x="1864025" y="3736575"/>
            <a:ext cx="1697700" cy="549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b="62292" l="0" r="61817" t="0"/>
          <a:stretch/>
        </p:blipFill>
        <p:spPr>
          <a:xfrm>
            <a:off x="5272325" y="3060650"/>
            <a:ext cx="3451299" cy="19394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5" name="Google Shape;165;p24"/>
          <p:cNvCxnSpPr>
            <a:stCxn id="163" idx="3"/>
          </p:cNvCxnSpPr>
          <p:nvPr/>
        </p:nvCxnSpPr>
        <p:spPr>
          <a:xfrm flipH="1" rot="10800000">
            <a:off x="3561725" y="3360375"/>
            <a:ext cx="2651400" cy="65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4"/>
          <p:cNvSpPr txBox="1"/>
          <p:nvPr/>
        </p:nvSpPr>
        <p:spPr>
          <a:xfrm>
            <a:off x="333550" y="152400"/>
            <a:ext cx="492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Automatic </a:t>
            </a:r>
            <a:r>
              <a:rPr lang="en" sz="1800">
                <a:solidFill>
                  <a:srgbClr val="0000FF"/>
                </a:solidFill>
              </a:rPr>
              <a:t>hyperlinks</a:t>
            </a:r>
            <a:endParaRPr sz="1800">
              <a:solidFill>
                <a:srgbClr val="0000FF"/>
              </a:solidFill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5">
            <a:alphaModFix/>
          </a:blip>
          <a:srcRect b="43712" l="0" r="54339" t="0"/>
          <a:stretch/>
        </p:blipFill>
        <p:spPr>
          <a:xfrm>
            <a:off x="5259250" y="593200"/>
            <a:ext cx="3451299" cy="21811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8" name="Google Shape;168;p24"/>
          <p:cNvCxnSpPr>
            <a:stCxn id="163" idx="3"/>
          </p:cNvCxnSpPr>
          <p:nvPr/>
        </p:nvCxnSpPr>
        <p:spPr>
          <a:xfrm flipH="1" rot="10800000">
            <a:off x="3561725" y="1236075"/>
            <a:ext cx="2651100" cy="2775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1135" l="7045" r="33299" t="82268"/>
          <a:stretch/>
        </p:blipFill>
        <p:spPr>
          <a:xfrm>
            <a:off x="3293100" y="2258063"/>
            <a:ext cx="5301001" cy="140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621275" y="2338650"/>
            <a:ext cx="201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We add context to the arrows</a:t>
            </a:r>
            <a:endParaRPr b="1" sz="1600"/>
          </a:p>
        </p:txBody>
      </p:sp>
      <p:sp>
        <p:nvSpPr>
          <p:cNvPr id="175" name="Google Shape;175;p25"/>
          <p:cNvSpPr/>
          <p:nvPr/>
        </p:nvSpPr>
        <p:spPr>
          <a:xfrm>
            <a:off x="3411750" y="2181875"/>
            <a:ext cx="2104200" cy="411300"/>
          </a:xfrm>
          <a:prstGeom prst="rect">
            <a:avLst/>
          </a:prstGeom>
          <a:solidFill>
            <a:srgbClr val="B6D7A8">
              <a:alpha val="24020"/>
            </a:srgbClr>
          </a:solidFill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3411750" y="3277400"/>
            <a:ext cx="2104200" cy="400200"/>
          </a:xfrm>
          <a:prstGeom prst="rect">
            <a:avLst/>
          </a:prstGeom>
          <a:solidFill>
            <a:srgbClr val="0086B3">
              <a:alpha val="16760"/>
            </a:srgbClr>
          </a:solidFill>
          <a:ln cap="flat" cmpd="sng" w="28575">
            <a:solidFill>
              <a:srgbClr val="0086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5943600" y="2562185"/>
            <a:ext cx="2423700" cy="776700"/>
          </a:xfrm>
          <a:prstGeom prst="rect">
            <a:avLst/>
          </a:prstGeom>
          <a:solidFill>
            <a:srgbClr val="C27BA0">
              <a:alpha val="7819"/>
            </a:srgbClr>
          </a:solidFill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571275" y="331375"/>
            <a:ext cx="291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Arrows in Pathways</a:t>
            </a:r>
            <a:endParaRPr sz="2100">
              <a:solidFill>
                <a:srgbClr val="666666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4575600" y="1460000"/>
            <a:ext cx="148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</a:rPr>
              <a:t>Substrate</a:t>
            </a:r>
            <a:endParaRPr b="1" sz="18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</a:rPr>
              <a:t>Tail of the arrow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6243350" y="1638775"/>
            <a:ext cx="223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A64D79"/>
                </a:solidFill>
              </a:rPr>
              <a:t>Enzyme</a:t>
            </a:r>
            <a:endParaRPr b="1" sz="2000">
              <a:solidFill>
                <a:srgbClr val="A64D7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4D79"/>
                </a:solidFill>
              </a:rPr>
              <a:t>Perpendicular to the arrow shaft</a:t>
            </a:r>
            <a:endParaRPr>
              <a:solidFill>
                <a:srgbClr val="A64D79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4754275" y="3836650"/>
            <a:ext cx="1763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86B3"/>
                </a:solidFill>
              </a:rPr>
              <a:t>Product</a:t>
            </a:r>
            <a:endParaRPr b="1" sz="1900">
              <a:solidFill>
                <a:srgbClr val="0086B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6B3"/>
                </a:solidFill>
              </a:rPr>
              <a:t>Head of the arrow</a:t>
            </a:r>
            <a:endParaRPr>
              <a:solidFill>
                <a:srgbClr val="0086B3"/>
              </a:solidFill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4306725" y="2664225"/>
            <a:ext cx="340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5"/>
          <p:cNvCxnSpPr>
            <a:stCxn id="174" idx="3"/>
            <a:endCxn id="182" idx="1"/>
          </p:cNvCxnSpPr>
          <p:nvPr/>
        </p:nvCxnSpPr>
        <p:spPr>
          <a:xfrm>
            <a:off x="2638475" y="2677200"/>
            <a:ext cx="1668300" cy="2622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5"/>
          <p:cNvCxnSpPr>
            <a:endCxn id="177" idx="1"/>
          </p:cNvCxnSpPr>
          <p:nvPr/>
        </p:nvCxnSpPr>
        <p:spPr>
          <a:xfrm>
            <a:off x="4657500" y="2933435"/>
            <a:ext cx="1286100" cy="17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16454" l="13258" r="11412" t="13345"/>
          <a:stretch/>
        </p:blipFill>
        <p:spPr>
          <a:xfrm>
            <a:off x="4036900" y="3137625"/>
            <a:ext cx="4564101" cy="17016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4">
            <a:alphaModFix/>
          </a:blip>
          <a:srcRect b="1135" l="7045" r="33299" t="82268"/>
          <a:stretch/>
        </p:blipFill>
        <p:spPr>
          <a:xfrm>
            <a:off x="702300" y="505477"/>
            <a:ext cx="5301001" cy="163527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91" name="Google Shape;191;p26"/>
          <p:cNvCxnSpPr>
            <a:stCxn id="190" idx="2"/>
            <a:endCxn id="189" idx="1"/>
          </p:cNvCxnSpPr>
          <p:nvPr/>
        </p:nvCxnSpPr>
        <p:spPr>
          <a:xfrm flipH="1" rot="-5400000">
            <a:off x="2770951" y="2722603"/>
            <a:ext cx="1847700" cy="684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500" y="25804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2086150" y="2708350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1618100" y="3343225"/>
            <a:ext cx="2084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Geometric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Arrow detection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5" name="Google Shape;195;p26"/>
          <p:cNvSpPr/>
          <p:nvPr/>
        </p:nvSpPr>
        <p:spPr>
          <a:xfrm>
            <a:off x="4749100" y="3487425"/>
            <a:ext cx="579300" cy="86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 txBox="1"/>
          <p:nvPr/>
        </p:nvSpPr>
        <p:spPr>
          <a:xfrm>
            <a:off x="3569986" y="2205100"/>
            <a:ext cx="378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Invert ~&gt; Binarize ~&gt; Skeletonize </a:t>
            </a:r>
            <a:r>
              <a:rPr b="1" lang="en" sz="1800">
                <a:solidFill>
                  <a:srgbClr val="008080"/>
                </a:solidFill>
              </a:rPr>
              <a:t>skimage</a:t>
            </a:r>
            <a:r>
              <a:rPr lang="en" sz="1800">
                <a:solidFill>
                  <a:schemeClr val="dk1"/>
                </a:solidFill>
              </a:rPr>
              <a:t> + </a:t>
            </a:r>
            <a:r>
              <a:rPr b="1" lang="en" sz="18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Image-Py / sknw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12702" l="21495" r="48674" t="13956"/>
          <a:stretch/>
        </p:blipFill>
        <p:spPr>
          <a:xfrm>
            <a:off x="3000725" y="311050"/>
            <a:ext cx="1108000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b="13193" l="21127" r="49160" t="13755"/>
          <a:stretch/>
        </p:blipFill>
        <p:spPr>
          <a:xfrm>
            <a:off x="4637750" y="311050"/>
            <a:ext cx="1108000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 rotWithShape="1">
          <a:blip r:embed="rId5">
            <a:alphaModFix/>
          </a:blip>
          <a:srcRect b="12247" l="21005" r="50060" t="13075"/>
          <a:stretch/>
        </p:blipFill>
        <p:spPr>
          <a:xfrm>
            <a:off x="3000725" y="2571750"/>
            <a:ext cx="1108000" cy="21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6">
            <a:alphaModFix/>
          </a:blip>
          <a:srcRect b="13099" l="21733" r="49276" t="15629"/>
          <a:stretch/>
        </p:blipFill>
        <p:spPr>
          <a:xfrm>
            <a:off x="6130750" y="311050"/>
            <a:ext cx="1108000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 rotWithShape="1">
          <a:blip r:embed="rId7">
            <a:alphaModFix/>
          </a:blip>
          <a:srcRect b="11531" l="21174" r="49846" t="11898"/>
          <a:stretch/>
        </p:blipFill>
        <p:spPr>
          <a:xfrm>
            <a:off x="4637750" y="2546338"/>
            <a:ext cx="1108000" cy="21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8">
            <a:alphaModFix/>
          </a:blip>
          <a:srcRect b="0" l="0" r="63128" t="8324"/>
          <a:stretch/>
        </p:blipFill>
        <p:spPr>
          <a:xfrm>
            <a:off x="479800" y="353700"/>
            <a:ext cx="1872251" cy="4436101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7" name="Google Shape;207;p27"/>
          <p:cNvCxnSpPr/>
          <p:nvPr/>
        </p:nvCxnSpPr>
        <p:spPr>
          <a:xfrm flipH="1" rot="10800000">
            <a:off x="1669100" y="758275"/>
            <a:ext cx="1534800" cy="2745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7"/>
          <p:cNvSpPr/>
          <p:nvPr/>
        </p:nvSpPr>
        <p:spPr>
          <a:xfrm>
            <a:off x="3270120" y="565180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4921145" y="819155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6394320" y="1032545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4926190" y="4395510"/>
            <a:ext cx="346800" cy="3354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2880120" y="3232060"/>
            <a:ext cx="1010100" cy="1185600"/>
          </a:xfrm>
          <a:prstGeom prst="ellipse">
            <a:avLst/>
          </a:prstGeom>
          <a:noFill/>
          <a:ln cap="flat" cmpd="sng" w="19050">
            <a:solidFill>
              <a:srgbClr val="DD11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7"/>
          <p:cNvCxnSpPr/>
          <p:nvPr/>
        </p:nvCxnSpPr>
        <p:spPr>
          <a:xfrm flipH="1" rot="10800000">
            <a:off x="1618275" y="1004850"/>
            <a:ext cx="3303000" cy="5565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27"/>
          <p:cNvCxnSpPr>
            <a:endCxn id="210" idx="3"/>
          </p:cNvCxnSpPr>
          <p:nvPr/>
        </p:nvCxnSpPr>
        <p:spPr>
          <a:xfrm flipH="1" rot="10800000">
            <a:off x="1618408" y="1318827"/>
            <a:ext cx="4826700" cy="8520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7"/>
          <p:cNvCxnSpPr>
            <a:endCxn id="212" idx="1"/>
          </p:cNvCxnSpPr>
          <p:nvPr/>
        </p:nvCxnSpPr>
        <p:spPr>
          <a:xfrm>
            <a:off x="1587746" y="2905587"/>
            <a:ext cx="1440300" cy="5001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7"/>
          <p:cNvCxnSpPr>
            <a:endCxn id="211" idx="2"/>
          </p:cNvCxnSpPr>
          <p:nvPr/>
        </p:nvCxnSpPr>
        <p:spPr>
          <a:xfrm>
            <a:off x="1618390" y="4376910"/>
            <a:ext cx="3307800" cy="186300"/>
          </a:xfrm>
          <a:prstGeom prst="straightConnector1">
            <a:avLst/>
          </a:prstGeom>
          <a:noFill/>
          <a:ln cap="flat" cmpd="sng" w="9525">
            <a:solidFill>
              <a:srgbClr val="DD114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27"/>
          <p:cNvSpPr txBox="1"/>
          <p:nvPr/>
        </p:nvSpPr>
        <p:spPr>
          <a:xfrm>
            <a:off x="6130750" y="3228513"/>
            <a:ext cx="266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Automatic detection of Arrows</a:t>
            </a:r>
            <a:endParaRPr sz="2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/>
        </p:nvSpPr>
        <p:spPr>
          <a:xfrm>
            <a:off x="367975" y="1623913"/>
            <a:ext cx="26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SVG with links embedded in the text and arrows</a:t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52400"/>
            <a:ext cx="5242325" cy="4825850"/>
          </a:xfrm>
          <a:prstGeom prst="rect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28"/>
          <p:cNvSpPr txBox="1"/>
          <p:nvPr/>
        </p:nvSpPr>
        <p:spPr>
          <a:xfrm>
            <a:off x="367975" y="2493625"/>
            <a:ext cx="229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Conversion to </a:t>
            </a:r>
            <a:r>
              <a:rPr b="1" lang="en"/>
              <a:t>CMLReact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be automatic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651300" y="257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The code for </a:t>
            </a:r>
            <a:endParaRPr>
              <a:solidFill>
                <a:srgbClr val="0737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can be found in:</a:t>
            </a:r>
            <a:endParaRPr>
              <a:solidFill>
                <a:srgbClr val="073763"/>
              </a:solidFill>
            </a:endParaRPr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652" y="152538"/>
            <a:ext cx="2314500" cy="48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/>
          <p:nvPr/>
        </p:nvSpPr>
        <p:spPr>
          <a:xfrm>
            <a:off x="4032838" y="1246225"/>
            <a:ext cx="1590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b="1" lang="en"/>
              <a:t>@anuvc</a:t>
            </a:r>
            <a:endParaRPr b="1"/>
          </a:p>
        </p:txBody>
      </p:sp>
      <p:grpSp>
        <p:nvGrpSpPr>
          <p:cNvPr id="232" name="Google Shape;232;p29"/>
          <p:cNvGrpSpPr/>
          <p:nvPr/>
        </p:nvGrpSpPr>
        <p:grpSpPr>
          <a:xfrm>
            <a:off x="803700" y="3682228"/>
            <a:ext cx="4504650" cy="628422"/>
            <a:chOff x="2364200" y="1807653"/>
            <a:chExt cx="4504650" cy="628422"/>
          </a:xfrm>
        </p:grpSpPr>
        <p:sp>
          <p:nvSpPr>
            <p:cNvPr id="233" name="Google Shape;233;p29"/>
            <p:cNvSpPr txBox="1"/>
            <p:nvPr/>
          </p:nvSpPr>
          <p:spPr>
            <a:xfrm>
              <a:off x="3088250" y="1897275"/>
              <a:ext cx="3780600" cy="5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2400"/>
                </a:spcBef>
                <a:spcAft>
                  <a:spcPts val="600"/>
                </a:spcAft>
                <a:buNone/>
              </a:pPr>
              <a:r>
                <a:rPr b="1" lang="en" sz="2300" u="sng">
                  <a:solidFill>
                    <a:schemeClr val="hlink"/>
                  </a:solidFill>
                  <a:hlinkClick r:id="rId4"/>
                </a:rPr>
                <a:t>petermr</a:t>
              </a:r>
              <a:r>
                <a:rPr b="1" lang="en" sz="2300">
                  <a:solidFill>
                    <a:schemeClr val="dk1"/>
                  </a:solidFill>
                </a:rPr>
                <a:t> /</a:t>
              </a:r>
              <a:r>
                <a:rPr b="1" lang="en" sz="2300">
                  <a:solidFill>
                    <a:schemeClr val="dk1"/>
                  </a:solidFill>
                  <a:uFill>
                    <a:noFill/>
                  </a:uFill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 </a:t>
              </a:r>
              <a:r>
                <a:rPr b="1" lang="en" sz="2300" u="sng">
                  <a:solidFill>
                    <a:schemeClr val="hlink"/>
                  </a:solidFill>
                  <a:hlinkClick r:id="rId6"/>
                </a:rPr>
                <a:t>pyamiimage</a:t>
              </a:r>
              <a:endParaRPr b="1" sz="1700" u="sng">
                <a:solidFill>
                  <a:schemeClr val="hlink"/>
                </a:solidFill>
              </a:endParaRPr>
            </a:p>
          </p:txBody>
        </p:sp>
        <p:pic>
          <p:nvPicPr>
            <p:cNvPr id="234" name="Google Shape;234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64200" y="1807653"/>
              <a:ext cx="625600" cy="625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" name="Google Shape;235;p29"/>
          <p:cNvGrpSpPr/>
          <p:nvPr/>
        </p:nvGrpSpPr>
        <p:grpSpPr>
          <a:xfrm>
            <a:off x="2610600" y="2347150"/>
            <a:ext cx="1422250" cy="732750"/>
            <a:chOff x="1919100" y="2275675"/>
            <a:chExt cx="1422250" cy="732750"/>
          </a:xfrm>
        </p:grpSpPr>
        <p:pic>
          <p:nvPicPr>
            <p:cNvPr id="236" name="Google Shape;236;p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19100" y="2275675"/>
              <a:ext cx="732750" cy="73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29"/>
            <p:cNvSpPr txBox="1"/>
            <p:nvPr/>
          </p:nvSpPr>
          <p:spPr>
            <a:xfrm>
              <a:off x="2314750" y="2403550"/>
              <a:ext cx="10266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latin typeface="Verdana"/>
                  <a:ea typeface="Verdana"/>
                  <a:cs typeface="Verdana"/>
                  <a:sym typeface="Verdana"/>
                </a:rPr>
                <a:t>IMAGE</a:t>
              </a:r>
              <a:endParaRPr sz="19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238" name="Google Shape;238;p29"/>
          <p:cNvSpPr txBox="1"/>
          <p:nvPr/>
        </p:nvSpPr>
        <p:spPr>
          <a:xfrm>
            <a:off x="651300" y="738325"/>
            <a:ext cx="3467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Thank you for listening!</a:t>
            </a:r>
            <a:endParaRPr sz="2100">
              <a:solidFill>
                <a:srgbClr val="66666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66666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66666"/>
                </a:solidFill>
              </a:rPr>
              <a:t>Find us in Github</a:t>
            </a:r>
            <a:endParaRPr sz="2100">
              <a:solidFill>
                <a:srgbClr val="666666"/>
              </a:solidFill>
            </a:endParaRPr>
          </a:p>
        </p:txBody>
      </p:sp>
      <p:cxnSp>
        <p:nvCxnSpPr>
          <p:cNvPr id="239" name="Google Shape;239;p29"/>
          <p:cNvCxnSpPr>
            <a:endCxn id="230" idx="1"/>
          </p:cNvCxnSpPr>
          <p:nvPr/>
        </p:nvCxnSpPr>
        <p:spPr>
          <a:xfrm>
            <a:off x="4860952" y="1856250"/>
            <a:ext cx="1463700" cy="715500"/>
          </a:xfrm>
          <a:prstGeom prst="curvedConnector3">
            <a:avLst>
              <a:gd fmla="val 694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0"/>
          <p:cNvPicPr preferRelativeResize="0"/>
          <p:nvPr/>
        </p:nvPicPr>
        <p:blipFill rotWithShape="1">
          <a:blip r:embed="rId3">
            <a:alphaModFix/>
          </a:blip>
          <a:srcRect b="28810" l="0" r="0" t="0"/>
          <a:stretch/>
        </p:blipFill>
        <p:spPr>
          <a:xfrm>
            <a:off x="1331925" y="1129000"/>
            <a:ext cx="2737402" cy="259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4">
            <a:alphaModFix/>
          </a:blip>
          <a:srcRect b="0" l="28683" r="0" t="0"/>
          <a:stretch/>
        </p:blipFill>
        <p:spPr>
          <a:xfrm>
            <a:off x="4991789" y="1090613"/>
            <a:ext cx="2859286" cy="26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/>
        </p:nvSpPr>
        <p:spPr>
          <a:xfrm>
            <a:off x="1699600" y="3914725"/>
            <a:ext cx="20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Peter Murray-Rust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5662000" y="3914725"/>
            <a:ext cx="20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Gitanjali Yadav</a:t>
            </a:r>
            <a:endParaRPr/>
          </a:p>
        </p:txBody>
      </p:sp>
      <p:sp>
        <p:nvSpPr>
          <p:cNvPr id="248" name="Google Shape;248;p30"/>
          <p:cNvSpPr txBox="1"/>
          <p:nvPr/>
        </p:nvSpPr>
        <p:spPr>
          <a:xfrm>
            <a:off x="2976000" y="567050"/>
            <a:ext cx="319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Thanks to my mentors!</a:t>
            </a:r>
            <a:endParaRPr sz="2300"/>
          </a:p>
        </p:txBody>
      </p:sp>
      <p:sp>
        <p:nvSpPr>
          <p:cNvPr id="249" name="Google Shape;249;p30"/>
          <p:cNvSpPr/>
          <p:nvPr/>
        </p:nvSpPr>
        <p:spPr>
          <a:xfrm>
            <a:off x="1823053" y="4065625"/>
            <a:ext cx="1929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b="1" lang="en"/>
              <a:t>@petermr</a:t>
            </a:r>
            <a:endParaRPr b="1"/>
          </a:p>
        </p:txBody>
      </p:sp>
      <p:sp>
        <p:nvSpPr>
          <p:cNvPr id="250" name="Google Shape;250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5709253" y="4065625"/>
            <a:ext cx="1929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b="1" lang="en"/>
              <a:t>@</a:t>
            </a:r>
            <a:r>
              <a:rPr b="1" lang="en">
                <a:solidFill>
                  <a:schemeClr val="dk1"/>
                </a:solidFill>
              </a:rPr>
              <a:t>gilienv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60" y="152400"/>
            <a:ext cx="86021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4641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Premise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464100" y="1152475"/>
            <a:ext cx="583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scientific information is often locked up in images in </a:t>
            </a:r>
            <a:r>
              <a:rPr lang="en"/>
              <a:t>scientific papers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Currently you need a human to read and interpret the diagrams</a:t>
            </a:r>
            <a:endParaRPr i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goal with </a:t>
            </a:r>
            <a:r>
              <a:rPr b="1" lang="en"/>
              <a:t>pyamiimage</a:t>
            </a:r>
            <a:r>
              <a:rPr lang="en"/>
              <a:t> is to read such images and </a:t>
            </a:r>
            <a:r>
              <a:rPr lang="en" u="sng"/>
              <a:t>extract </a:t>
            </a:r>
            <a:r>
              <a:rPr lang="en" u="sng"/>
              <a:t>useful semantic information from the images </a:t>
            </a:r>
            <a:r>
              <a:rPr b="1" lang="en" u="sng"/>
              <a:t>automatically</a:t>
            </a:r>
            <a:r>
              <a:rPr lang="en" u="sng"/>
              <a:t>!</a:t>
            </a:r>
            <a:endParaRPr u="sng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Right now we are working on </a:t>
            </a:r>
            <a:r>
              <a:rPr b="1" lang="en"/>
              <a:t>biosynthetic pathways</a:t>
            </a:r>
            <a:endParaRPr b="1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170" y="22536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7186820" y="2419925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75" y="1286900"/>
            <a:ext cx="1132451" cy="11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925" y="351700"/>
            <a:ext cx="1234051" cy="12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850" y="2043250"/>
            <a:ext cx="8477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125" y="2571751"/>
            <a:ext cx="1067375" cy="10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8175" y="1900877"/>
            <a:ext cx="1132451" cy="113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>
            <a:stCxn id="88" idx="3"/>
            <a:endCxn id="90" idx="1"/>
          </p:cNvCxnSpPr>
          <p:nvPr/>
        </p:nvCxnSpPr>
        <p:spPr>
          <a:xfrm>
            <a:off x="2742575" y="2467113"/>
            <a:ext cx="220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8"/>
          <p:cNvCxnSpPr>
            <a:stCxn id="90" idx="3"/>
            <a:endCxn id="87" idx="2"/>
          </p:cNvCxnSpPr>
          <p:nvPr/>
        </p:nvCxnSpPr>
        <p:spPr>
          <a:xfrm flipH="1" rot="10800000">
            <a:off x="6080626" y="1585702"/>
            <a:ext cx="1619400" cy="8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7191750" y="3360575"/>
            <a:ext cx="101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CML</a:t>
            </a:r>
            <a:endParaRPr sz="2900"/>
          </a:p>
        </p:txBody>
      </p:sp>
      <p:cxnSp>
        <p:nvCxnSpPr>
          <p:cNvPr id="94" name="Google Shape;94;p18"/>
          <p:cNvCxnSpPr>
            <a:stCxn id="90" idx="3"/>
            <a:endCxn id="93" idx="0"/>
          </p:cNvCxnSpPr>
          <p:nvPr/>
        </p:nvCxnSpPr>
        <p:spPr>
          <a:xfrm>
            <a:off x="6080626" y="2467102"/>
            <a:ext cx="1619400" cy="8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6416150" y="3878975"/>
            <a:ext cx="248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Chemical Markup Language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3051550" y="2110250"/>
            <a:ext cx="161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43650" y="1644075"/>
            <a:ext cx="732750" cy="7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3600300" y="1810325"/>
            <a:ext cx="1026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IMAGE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275" y="152400"/>
            <a:ext cx="5077649" cy="4838701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19"/>
          <p:cNvSpPr txBox="1"/>
          <p:nvPr/>
        </p:nvSpPr>
        <p:spPr>
          <a:xfrm>
            <a:off x="632300" y="769675"/>
            <a:ext cx="226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biosynthetic pathway image found in literature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632300" y="3316925"/>
            <a:ext cx="226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to make it </a:t>
            </a:r>
            <a:r>
              <a:rPr lang="en">
                <a:solidFill>
                  <a:srgbClr val="CC0000"/>
                </a:solidFill>
              </a:rPr>
              <a:t>smarter 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80"/>
                </a:solidFill>
              </a:rPr>
              <a:t>Extract text with Tesseract</a:t>
            </a:r>
            <a:endParaRPr>
              <a:solidFill>
                <a:srgbClr val="008080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71275" y="2303400"/>
            <a:ext cx="176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571275" y="2055813"/>
            <a:ext cx="260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solidFill>
                  <a:srgbClr val="CC0000"/>
                </a:solidFill>
              </a:rPr>
              <a:t>DUMB</a:t>
            </a:r>
            <a:r>
              <a:rPr lang="en"/>
              <a:t> document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pixels, only humans can read and understand it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700" y="152400"/>
            <a:ext cx="5204750" cy="4838701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20"/>
          <p:cNvSpPr txBox="1"/>
          <p:nvPr/>
        </p:nvSpPr>
        <p:spPr>
          <a:xfrm>
            <a:off x="367975" y="3300313"/>
            <a:ext cx="26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Tesseract recognises text in the whole image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3407325" y="199225"/>
            <a:ext cx="5793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SVG</a:t>
            </a:r>
            <a:endParaRPr b="1"/>
          </a:p>
        </p:txBody>
      </p:sp>
      <p:sp>
        <p:nvSpPr>
          <p:cNvPr id="115" name="Google Shape;115;p20"/>
          <p:cNvSpPr txBox="1"/>
          <p:nvPr/>
        </p:nvSpPr>
        <p:spPr>
          <a:xfrm>
            <a:off x="408625" y="2454213"/>
            <a:ext cx="25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SVG from Tesseract output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75" y="304800"/>
            <a:ext cx="1935725" cy="1844625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7" name="Google Shape;117;p20"/>
          <p:cNvCxnSpPr>
            <a:stCxn id="116" idx="3"/>
          </p:cNvCxnSpPr>
          <p:nvPr/>
        </p:nvCxnSpPr>
        <p:spPr>
          <a:xfrm>
            <a:off x="2359200" y="1227113"/>
            <a:ext cx="997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20"/>
          <p:cNvSpPr txBox="1"/>
          <p:nvPr/>
        </p:nvSpPr>
        <p:spPr>
          <a:xfrm>
            <a:off x="423475" y="304800"/>
            <a:ext cx="6966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21059" l="33468" r="26493" t="74762"/>
          <a:stretch/>
        </p:blipFill>
        <p:spPr>
          <a:xfrm>
            <a:off x="2834075" y="758300"/>
            <a:ext cx="3475849" cy="345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" name="Google Shape;124;p21"/>
          <p:cNvSpPr txBox="1"/>
          <p:nvPr/>
        </p:nvSpPr>
        <p:spPr>
          <a:xfrm>
            <a:off x="63750" y="2252600"/>
            <a:ext cx="9016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	&lt;span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"ocr_line"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"line_1_25"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title=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"bbox 392 738 629 762; baseline 0 -5; x_size 24; x_descenders 5; x_ascenders 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	&lt;span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"ocrx_word"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"word_1_45"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title=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bbox 392 738 466 757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x_wconf 96"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alcohol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&lt;/span&gt;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	&lt;span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"ocrx_word"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0086B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"word_1_46"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title=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bbox 474 738 629 762</a:t>
            </a:r>
            <a:r>
              <a:rPr lang="en" sz="9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; x_wconf 96"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1"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dehydrogenase</a:t>
            </a: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&lt;/span&gt;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	&lt;/span&gt;</a:t>
            </a:r>
            <a:b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	</a:t>
            </a:r>
            <a:endParaRPr sz="1100"/>
          </a:p>
        </p:txBody>
      </p:sp>
      <p:cxnSp>
        <p:nvCxnSpPr>
          <p:cNvPr id="125" name="Google Shape;125;p21"/>
          <p:cNvCxnSpPr>
            <a:stCxn id="123" idx="2"/>
            <a:endCxn id="124" idx="0"/>
          </p:cNvCxnSpPr>
          <p:nvPr/>
        </p:nvCxnSpPr>
        <p:spPr>
          <a:xfrm>
            <a:off x="4571999" y="1103927"/>
            <a:ext cx="0" cy="11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6" name="Google Shape;126;p21"/>
          <p:cNvPicPr preferRelativeResize="0"/>
          <p:nvPr/>
        </p:nvPicPr>
        <p:blipFill rotWithShape="1">
          <a:blip r:embed="rId4">
            <a:alphaModFix/>
          </a:blip>
          <a:srcRect b="0" l="0" r="0" t="68195"/>
          <a:stretch/>
        </p:blipFill>
        <p:spPr>
          <a:xfrm>
            <a:off x="2527875" y="1687949"/>
            <a:ext cx="1813526" cy="2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5526650" y="1592463"/>
            <a:ext cx="292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700" u="sng">
                <a:solidFill>
                  <a:schemeClr val="hlink"/>
                </a:solidFill>
                <a:hlinkClick r:id="rId5"/>
              </a:rPr>
              <a:t>tesseract-ocr</a:t>
            </a:r>
            <a:r>
              <a:rPr b="1" lang="en" sz="1700">
                <a:solidFill>
                  <a:schemeClr val="dk1"/>
                </a:solidFill>
              </a:rPr>
              <a:t> /</a:t>
            </a:r>
            <a:r>
              <a:rPr b="1" lang="en" sz="17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n" sz="1700" u="sng">
                <a:solidFill>
                  <a:schemeClr val="hlink"/>
                </a:solidFill>
                <a:hlinkClick r:id="rId7"/>
              </a:rPr>
              <a:t>tesseract</a:t>
            </a:r>
            <a:endParaRPr b="1" sz="1700" u="sng">
              <a:solidFill>
                <a:schemeClr val="hlink"/>
              </a:solidFill>
            </a:endParaRPr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02600" y="1502853"/>
            <a:ext cx="625600" cy="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9">
            <a:alphaModFix/>
          </a:blip>
          <a:srcRect b="53077" l="7248" r="12307" t="28760"/>
          <a:stretch/>
        </p:blipFill>
        <p:spPr>
          <a:xfrm>
            <a:off x="2681675" y="4186975"/>
            <a:ext cx="3791551" cy="446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0" name="Google Shape;130;p21"/>
          <p:cNvCxnSpPr>
            <a:stCxn id="124" idx="2"/>
            <a:endCxn id="129" idx="0"/>
          </p:cNvCxnSpPr>
          <p:nvPr/>
        </p:nvCxnSpPr>
        <p:spPr>
          <a:xfrm>
            <a:off x="4572000" y="3129800"/>
            <a:ext cx="5400" cy="10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